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6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Times New Roman Bold" charset="1" panose="02030802070405020303"/>
      <p:regular r:id="rId13"/>
    </p:embeddedFont>
    <p:embeddedFont>
      <p:font typeface="Garamond Bold" charset="1" panose="02020804030307010803"/>
      <p:regular r:id="rId14"/>
    </p:embeddedFont>
    <p:embeddedFont>
      <p:font typeface="Arial Bold" charset="1" panose="020B0704020202020204"/>
      <p:regular r:id="rId15"/>
    </p:embeddedFont>
    <p:embeddedFont>
      <p:font typeface="Arial Bold Italics" charset="1" panose="020B0704020202090204"/>
      <p:regular r:id="rId19"/>
    </p:embeddedFont>
    <p:embeddedFont>
      <p:font typeface="Arial" charset="1" panose="020B0604020202020204"/>
      <p:regular r:id="rId20"/>
    </p:embeddedFont>
    <p:embeddedFont>
      <p:font typeface="Arimo" charset="1" panose="020B0604020202020204"/>
      <p:regular r:id="rId21"/>
    </p:embeddedFont>
    <p:embeddedFont>
      <p:font typeface="Calibri (MS) Bold" charset="1" panose="020F0702030404030204"/>
      <p:regular r:id="rId22"/>
    </p:embeddedFont>
    <p:embeddedFont>
      <p:font typeface="Yeseva One" charset="1" panose="00000500000000000000"/>
      <p:regular r:id="rId25"/>
    </p:embeddedFont>
    <p:embeddedFont>
      <p:font typeface="Canva Sans Bold" charset="1" panose="020B0803030501040103"/>
      <p:regular r:id="rId26"/>
    </p:embeddedFont>
    <p:embeddedFont>
      <p:font typeface="Calibri (MS)" charset="1" panose="020F05020202040302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notesMasters/notesMaster1.xml" Type="http://schemas.openxmlformats.org/officeDocument/2006/relationships/notesMaster"/><Relationship Id="rId17" Target="theme/theme2.xml" Type="http://schemas.openxmlformats.org/officeDocument/2006/relationships/theme"/><Relationship Id="rId18" Target="notesSlides/notesSlide1.xml" Type="http://schemas.openxmlformats.org/officeDocument/2006/relationships/notes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notesSlides/notesSlide2.xml" Type="http://schemas.openxmlformats.org/officeDocument/2006/relationships/notesSlide"/><Relationship Id="rId24" Target="notesSlides/notesSlide3.xml" Type="http://schemas.openxmlformats.org/officeDocument/2006/relationships/notes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notesSlides/notesSlide4.xml" Type="http://schemas.openxmlformats.org/officeDocument/2006/relationships/notesSlide"/><Relationship Id="rId28" Target="notesSlides/notesSlide5.xml" Type="http://schemas.openxmlformats.org/officeDocument/2006/relationships/notes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notesSlides/notesSlide6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r>
              <a:rPr lang="en-US"/>
              <a:t/>
            </a:r>
          </a:p>
          <a:p>
            <a:r>
              <a:rPr lang="en-US"/>
              <a:t>null</a:t>
            </a:r>
          </a:p>
          <a:p>
            <a:r>
              <a:rPr lang="en-US"/>
              <a:t/>
            </a:r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r>
              <a:rPr lang="en-US"/>
              <a:t/>
            </a:r>
          </a:p>
          <a:p>
            <a:r>
              <a:rPr lang="en-US"/>
              <a:t>null</a:t>
            </a:r>
          </a:p>
          <a:p>
            <a:r>
              <a:rPr lang="en-US"/>
              <a:t/>
            </a:r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r>
              <a:rPr lang="en-US"/>
              <a:t/>
            </a:r>
          </a:p>
          <a:p>
            <a:r>
              <a:rPr lang="en-US"/>
              <a:t>null</a:t>
            </a:r>
          </a:p>
          <a:p>
            <a:r>
              <a:rPr lang="en-US"/>
              <a:t/>
            </a:r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r>
              <a:rPr lang="en-US"/>
              <a:t/>
            </a:r>
          </a:p>
          <a:p>
            <a:r>
              <a:rPr lang="en-US"/>
              <a:t>null</a:t>
            </a:r>
          </a:p>
          <a:p>
            <a:r>
              <a:rPr lang="en-US"/>
              <a:t/>
            </a:r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r>
              <a:rPr lang="en-US"/>
              <a:t/>
            </a:r>
          </a:p>
          <a:p>
            <a:r>
              <a:rPr lang="en-US"/>
              <a:t>null</a:t>
            </a:r>
          </a:p>
          <a:p>
            <a:r>
              <a:rPr lang="en-US"/>
              <a:t/>
            </a:r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1.7.2013</a:t>
            </a:r>
          </a:p>
          <a:p>
            <a:r>
              <a:rPr lang="en-US"/>
              <a:t/>
            </a:r>
          </a:p>
          <a:p>
            <a:r>
              <a:rPr lang="en-US"/>
              <a:t>null</a:t>
            </a:r>
          </a:p>
          <a:p>
            <a:r>
              <a:rPr lang="en-US"/>
              <a:t/>
            </a:r>
          </a:p>
          <a:p>
            <a:r>
              <a:rPr lang="en-US"/>
              <a:t>‹#›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3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3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3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3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9.png" Type="http://schemas.openxmlformats.org/officeDocument/2006/relationships/image"/><Relationship Id="rId4" Target="../media/image20.svg" Type="http://schemas.openxmlformats.org/officeDocument/2006/relationships/image"/><Relationship Id="rId5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21.png" Type="http://schemas.openxmlformats.org/officeDocument/2006/relationships/image"/><Relationship Id="rId4" Target="../media/image22.svg" Type="http://schemas.openxmlformats.org/officeDocument/2006/relationships/image"/><Relationship Id="rId5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71170" y="1277282"/>
            <a:ext cx="6957907" cy="7732451"/>
          </a:xfrm>
          <a:custGeom>
            <a:avLst/>
            <a:gdLst/>
            <a:ahLst/>
            <a:cxnLst/>
            <a:rect r="r" b="b" t="t" l="l"/>
            <a:pathLst>
              <a:path h="7732451" w="6957907">
                <a:moveTo>
                  <a:pt x="0" y="0"/>
                </a:moveTo>
                <a:lnTo>
                  <a:pt x="6957907" y="0"/>
                </a:lnTo>
                <a:lnTo>
                  <a:pt x="6957907" y="7732451"/>
                </a:lnTo>
                <a:lnTo>
                  <a:pt x="0" y="77324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3" t="0" r="-23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59969" y="256641"/>
            <a:ext cx="12618720" cy="2727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</a:p>
          <a:p>
            <a:pPr algn="ctr">
              <a:lnSpc>
                <a:spcPts val="5759"/>
              </a:lnSpc>
            </a:pPr>
            <a:r>
              <a:rPr lang="en-US" sz="48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TITLE PAGE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96929" y="-719650"/>
            <a:ext cx="15544800" cy="3128962"/>
            <a:chOff x="0" y="0"/>
            <a:chExt cx="20726400" cy="41719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0726400" cy="4171950"/>
            </a:xfrm>
            <a:custGeom>
              <a:avLst/>
              <a:gdLst/>
              <a:ahLst/>
              <a:cxnLst/>
              <a:rect r="r" b="b" t="t" l="l"/>
              <a:pathLst>
                <a:path h="4171950" w="20726400">
                  <a:moveTo>
                    <a:pt x="0" y="0"/>
                  </a:moveTo>
                  <a:lnTo>
                    <a:pt x="20726400" y="0"/>
                  </a:lnTo>
                  <a:lnTo>
                    <a:pt x="20726400" y="4171950"/>
                  </a:lnTo>
                  <a:lnTo>
                    <a:pt x="0" y="41719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20726400" cy="419100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7200"/>
                </a:lnSpc>
              </a:pPr>
              <a:r>
                <a:rPr lang="en-US" sz="6000" b="true">
                  <a:solidFill>
                    <a:srgbClr val="1F497D"/>
                  </a:solidFill>
                  <a:latin typeface="Garamond Bold"/>
                  <a:ea typeface="Garamond Bold"/>
                  <a:cs typeface="Garamond Bold"/>
                  <a:sym typeface="Garamond Bold"/>
                </a:rPr>
                <a:t>SMART INDIA HACKATHON 2025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4762049" y="9446"/>
            <a:ext cx="3313652" cy="1684306"/>
            <a:chOff x="0" y="0"/>
            <a:chExt cx="4418203" cy="2245741"/>
          </a:xfrm>
        </p:grpSpPr>
        <p:sp>
          <p:nvSpPr>
            <p:cNvPr name="Freeform 8" id="8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0" y="1665177"/>
            <a:ext cx="11679066" cy="7964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</a:p>
          <a:p>
            <a:pPr algn="just" marL="760095" indent="-253365" lvl="2">
              <a:lnSpc>
                <a:spcPts val="8640"/>
              </a:lnSpc>
              <a:buFont typeface="Arial"/>
              <a:buChar char="⚬"/>
            </a:pPr>
            <a:r>
              <a:rPr lang="en-US" b="true" sz="36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 ID – SIH25049</a:t>
            </a:r>
          </a:p>
          <a:p>
            <a:pPr algn="just" marL="760095" indent="-253365" lvl="2">
              <a:lnSpc>
                <a:spcPts val="8640"/>
              </a:lnSpc>
              <a:buFont typeface="Arial"/>
              <a:buChar char="⚬"/>
            </a:pPr>
            <a:r>
              <a:rPr lang="en-US" b="true" sz="36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Problem Statement Title- AI Driven Public Health Chatbot For Diseases Awareness</a:t>
            </a:r>
          </a:p>
          <a:p>
            <a:pPr algn="just" marL="760095" indent="-253365" lvl="2">
              <a:lnSpc>
                <a:spcPts val="8640"/>
              </a:lnSpc>
              <a:buFont typeface="Arial"/>
              <a:buChar char="⚬"/>
            </a:pPr>
            <a:r>
              <a:rPr lang="en-US" b="true" sz="36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Theme-</a:t>
            </a:r>
          </a:p>
          <a:p>
            <a:pPr algn="just" marL="760095" indent="-253365" lvl="2">
              <a:lnSpc>
                <a:spcPts val="8640"/>
              </a:lnSpc>
              <a:buFont typeface="Arial"/>
              <a:buChar char="⚬"/>
            </a:pPr>
            <a:r>
              <a:rPr lang="en-US" b="true" sz="36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PS Category- Software</a:t>
            </a:r>
          </a:p>
          <a:p>
            <a:pPr algn="just" marL="760095" indent="-253365" lvl="2">
              <a:lnSpc>
                <a:spcPts val="8640"/>
              </a:lnSpc>
              <a:buFont typeface="Arial"/>
              <a:buChar char="⚬"/>
            </a:pPr>
            <a:r>
              <a:rPr lang="en-US" b="true" sz="36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Team ID- IT_10</a:t>
            </a:r>
          </a:p>
          <a:p>
            <a:pPr algn="just" marL="760095" indent="-253365" lvl="2">
              <a:lnSpc>
                <a:spcPts val="8640"/>
              </a:lnSpc>
              <a:buFont typeface="Arial"/>
              <a:buChar char="⚬"/>
            </a:pPr>
            <a:r>
              <a:rPr lang="en-US" b="true" sz="36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Team Name :- Ignite Minds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2216991" y="2542517"/>
            <a:ext cx="5512086" cy="5889339"/>
          </a:xfrm>
          <a:custGeom>
            <a:avLst/>
            <a:gdLst/>
            <a:ahLst/>
            <a:cxnLst/>
            <a:rect r="r" b="b" t="t" l="l"/>
            <a:pathLst>
              <a:path h="5889339" w="5512086">
                <a:moveTo>
                  <a:pt x="0" y="0"/>
                </a:moveTo>
                <a:lnTo>
                  <a:pt x="5512086" y="0"/>
                </a:lnTo>
                <a:lnTo>
                  <a:pt x="5512086" y="5889339"/>
                </a:lnTo>
                <a:lnTo>
                  <a:pt x="0" y="58893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841717" y="5699822"/>
            <a:ext cx="6490431" cy="674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6"/>
              </a:lnSpc>
            </a:pPr>
            <a:r>
              <a:rPr lang="en-US" sz="3804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Medtech/Biotech/Healthtech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532143"/>
            <a:ext cx="18287999" cy="754856"/>
            <a:chOff x="0" y="0"/>
            <a:chExt cx="24383999" cy="10064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1146810"/>
            <a:ext cx="16171519" cy="2311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8918" indent="-226306" lvl="2">
              <a:lnSpc>
                <a:spcPts val="3858"/>
              </a:lnSpc>
              <a:buFont typeface="Arial"/>
              <a:buChar char="⚬"/>
            </a:pPr>
            <a:r>
              <a:rPr lang="en-US" b="true" sz="3215" u="sng">
                <a:solidFill>
                  <a:srgbClr val="1F497D"/>
                </a:solidFill>
                <a:latin typeface="Arial Bold"/>
                <a:ea typeface="Arial Bold"/>
                <a:cs typeface="Arial Bold"/>
                <a:sym typeface="Arial Bold"/>
              </a:rPr>
              <a:t>Proposed Solution:  </a:t>
            </a:r>
            <a:r>
              <a:rPr lang="en-US" b="true" sz="3215" i="true" u="sng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Multilingual AI Chatbot for Sexual Health Awareness and Disease Prevention in Rural and Semi-Urban India</a:t>
            </a:r>
            <a:r>
              <a:rPr lang="en-US" b="true" sz="3215" i="true" u="sng">
                <a:solidFill>
                  <a:srgbClr val="1F497D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 </a:t>
            </a:r>
          </a:p>
          <a:p>
            <a:pPr algn="l" marL="678918" indent="-226306" lvl="2">
              <a:lnSpc>
                <a:spcPts val="3858"/>
              </a:lnSpc>
            </a:pPr>
          </a:p>
          <a:p>
            <a:pPr algn="l" marL="792071" indent="-264024" lvl="2">
              <a:lnSpc>
                <a:spcPts val="4501"/>
              </a:lnSpc>
            </a:pPr>
            <a:r>
              <a:rPr lang="en-US" sz="375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6972300" y="9520242"/>
            <a:ext cx="4806000" cy="561976"/>
            <a:chOff x="0" y="0"/>
            <a:chExt cx="6408000" cy="74930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408000" cy="749301"/>
            </a:xfrm>
            <a:custGeom>
              <a:avLst/>
              <a:gdLst/>
              <a:ahLst/>
              <a:cxnLst/>
              <a:rect r="r" b="b" t="t" l="l"/>
              <a:pathLst>
                <a:path h="749301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64080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3350" y="126683"/>
            <a:ext cx="1661160" cy="1039177"/>
            <a:chOff x="0" y="0"/>
            <a:chExt cx="2214880" cy="1385569"/>
          </a:xfrm>
        </p:grpSpPr>
        <p:sp>
          <p:nvSpPr>
            <p:cNvPr name="Freeform 9" id="9" descr="Your startup LOGO"/>
            <p:cNvSpPr/>
            <p:nvPr/>
          </p:nvSpPr>
          <p:spPr>
            <a:xfrm flipH="false" flipV="false" rot="0">
              <a:off x="0" y="0"/>
              <a:ext cx="2214880" cy="1385570"/>
            </a:xfrm>
            <a:custGeom>
              <a:avLst/>
              <a:gdLst/>
              <a:ahLst/>
              <a:cxnLst/>
              <a:rect r="r" b="b" t="t" l="l"/>
              <a:pathLst>
                <a:path h="1385570" w="2214880">
                  <a:moveTo>
                    <a:pt x="0" y="692785"/>
                  </a:moveTo>
                  <a:cubicBezTo>
                    <a:pt x="0" y="310134"/>
                    <a:pt x="495808" y="0"/>
                    <a:pt x="1107440" y="0"/>
                  </a:cubicBezTo>
                  <a:cubicBezTo>
                    <a:pt x="1719072" y="0"/>
                    <a:pt x="2214880" y="310134"/>
                    <a:pt x="2214880" y="692785"/>
                  </a:cubicBezTo>
                  <a:cubicBezTo>
                    <a:pt x="2214880" y="1075436"/>
                    <a:pt x="1719072" y="1385570"/>
                    <a:pt x="1107440" y="1385570"/>
                  </a:cubicBezTo>
                  <a:cubicBezTo>
                    <a:pt x="495808" y="1385570"/>
                    <a:pt x="0" y="1075436"/>
                    <a:pt x="0" y="692785"/>
                  </a:cubicBezTo>
                  <a:close/>
                </a:path>
              </a:pathLst>
            </a:custGeom>
            <a:solidFill>
              <a:srgbClr val="EEECE1"/>
            </a:solidFill>
          </p:spPr>
        </p:sp>
      </p:grpSp>
      <p:sp>
        <p:nvSpPr>
          <p:cNvPr name="Freeform 10" id="10" descr="Your startup LOGO"/>
          <p:cNvSpPr/>
          <p:nvPr/>
        </p:nvSpPr>
        <p:spPr>
          <a:xfrm flipH="false" flipV="false" rot="0">
            <a:off x="114300" y="107633"/>
            <a:ext cx="1699260" cy="1077277"/>
          </a:xfrm>
          <a:custGeom>
            <a:avLst/>
            <a:gdLst/>
            <a:ahLst/>
            <a:cxnLst/>
            <a:rect r="r" b="b" t="t" l="l"/>
            <a:pathLst>
              <a:path h="1077277" w="1699260">
                <a:moveTo>
                  <a:pt x="0" y="0"/>
                </a:moveTo>
                <a:lnTo>
                  <a:pt x="1699260" y="0"/>
                </a:lnTo>
                <a:lnTo>
                  <a:pt x="1699260" y="1077277"/>
                </a:lnTo>
                <a:lnTo>
                  <a:pt x="0" y="10772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14300" y="64771"/>
            <a:ext cx="1699260" cy="1120139"/>
            <a:chOff x="0" y="0"/>
            <a:chExt cx="2265680" cy="14935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265680" cy="1493519"/>
            </a:xfrm>
            <a:custGeom>
              <a:avLst/>
              <a:gdLst/>
              <a:ahLst/>
              <a:cxnLst/>
              <a:rect r="r" b="b" t="t" l="l"/>
              <a:pathLst>
                <a:path h="1493519" w="2265680">
                  <a:moveTo>
                    <a:pt x="0" y="0"/>
                  </a:moveTo>
                  <a:lnTo>
                    <a:pt x="2265680" y="0"/>
                  </a:lnTo>
                  <a:lnTo>
                    <a:pt x="2265680" y="1493519"/>
                  </a:lnTo>
                  <a:lnTo>
                    <a:pt x="0" y="14935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2265680" cy="1550669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240"/>
                </a:lnSpc>
              </a:pPr>
              <a:r>
                <a:rPr lang="en-US" sz="2700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Ignite Minds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597611" y="78195"/>
            <a:ext cx="2351432" cy="1195216"/>
            <a:chOff x="0" y="0"/>
            <a:chExt cx="4418203" cy="2245741"/>
          </a:xfrm>
        </p:grpSpPr>
        <p:sp>
          <p:nvSpPr>
            <p:cNvPr name="Freeform 15" id="15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963930" y="2144565"/>
            <a:ext cx="16188508" cy="7387578"/>
          </a:xfrm>
          <a:custGeom>
            <a:avLst/>
            <a:gdLst/>
            <a:ahLst/>
            <a:cxnLst/>
            <a:rect r="r" b="b" t="t" l="l"/>
            <a:pathLst>
              <a:path h="7387578" w="16188508">
                <a:moveTo>
                  <a:pt x="0" y="0"/>
                </a:moveTo>
                <a:lnTo>
                  <a:pt x="16188508" y="0"/>
                </a:lnTo>
                <a:lnTo>
                  <a:pt x="16188508" y="7387578"/>
                </a:lnTo>
                <a:lnTo>
                  <a:pt x="0" y="73875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0892" r="0" b="-2369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994714" y="-76200"/>
            <a:ext cx="7747829" cy="1427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8"/>
              </a:lnSpc>
            </a:pPr>
            <a:r>
              <a:rPr lang="en-US" sz="3798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AI Driven Public Health Chatbot</a:t>
            </a:r>
          </a:p>
          <a:p>
            <a:pPr algn="l">
              <a:lnSpc>
                <a:spcPts val="4558"/>
              </a:lnSpc>
            </a:pPr>
            <a:r>
              <a:rPr lang="en-US" sz="3798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      for Disease Awareness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68141" y="1624"/>
            <a:ext cx="8476298" cy="1104387"/>
            <a:chOff x="0" y="0"/>
            <a:chExt cx="11301731" cy="14725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301730" cy="1472516"/>
            </a:xfrm>
            <a:custGeom>
              <a:avLst/>
              <a:gdLst/>
              <a:ahLst/>
              <a:cxnLst/>
              <a:rect r="r" b="b" t="t" l="l"/>
              <a:pathLst>
                <a:path h="1472516" w="11301730">
                  <a:moveTo>
                    <a:pt x="0" y="0"/>
                  </a:moveTo>
                  <a:lnTo>
                    <a:pt x="11301730" y="0"/>
                  </a:lnTo>
                  <a:lnTo>
                    <a:pt x="11301730" y="1472516"/>
                  </a:lnTo>
                  <a:lnTo>
                    <a:pt x="0" y="147251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04775"/>
              <a:ext cx="11301731" cy="157729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sz="5400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TECHNICAL APPROACH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972300" y="9520242"/>
            <a:ext cx="4806000" cy="561976"/>
            <a:chOff x="0" y="0"/>
            <a:chExt cx="6408000" cy="74930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408000" cy="749301"/>
            </a:xfrm>
            <a:custGeom>
              <a:avLst/>
              <a:gdLst/>
              <a:ahLst/>
              <a:cxnLst/>
              <a:rect r="r" b="b" t="t" l="l"/>
              <a:pathLst>
                <a:path h="749301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64080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7476" y="30645"/>
            <a:ext cx="2052812" cy="1063507"/>
            <a:chOff x="0" y="0"/>
            <a:chExt cx="2858937" cy="1481138"/>
          </a:xfrm>
        </p:grpSpPr>
        <p:sp>
          <p:nvSpPr>
            <p:cNvPr name="Freeform 9" id="9" descr="Your startup LOGO"/>
            <p:cNvSpPr/>
            <p:nvPr/>
          </p:nvSpPr>
          <p:spPr>
            <a:xfrm flipH="false" flipV="false" rot="0">
              <a:off x="0" y="0"/>
              <a:ext cx="2858897" cy="1481074"/>
            </a:xfrm>
            <a:custGeom>
              <a:avLst/>
              <a:gdLst/>
              <a:ahLst/>
              <a:cxnLst/>
              <a:rect r="r" b="b" t="t" l="l"/>
              <a:pathLst>
                <a:path h="1481074" w="2858897">
                  <a:moveTo>
                    <a:pt x="0" y="740537"/>
                  </a:moveTo>
                  <a:cubicBezTo>
                    <a:pt x="0" y="331597"/>
                    <a:pt x="639953" y="0"/>
                    <a:pt x="1429512" y="0"/>
                  </a:cubicBezTo>
                  <a:cubicBezTo>
                    <a:pt x="2219071" y="0"/>
                    <a:pt x="2858897" y="331597"/>
                    <a:pt x="2858897" y="740537"/>
                  </a:cubicBezTo>
                  <a:cubicBezTo>
                    <a:pt x="2858897" y="1149477"/>
                    <a:pt x="2218944" y="1481074"/>
                    <a:pt x="1429385" y="1481074"/>
                  </a:cubicBezTo>
                  <a:cubicBezTo>
                    <a:pt x="639826" y="1481074"/>
                    <a:pt x="0" y="1149604"/>
                    <a:pt x="0" y="740537"/>
                  </a:cubicBezTo>
                  <a:close/>
                </a:path>
              </a:pathLst>
            </a:custGeom>
            <a:solidFill>
              <a:srgbClr val="EEECE1"/>
            </a:solidFill>
          </p:spPr>
        </p:sp>
      </p:grpSp>
      <p:sp>
        <p:nvSpPr>
          <p:cNvPr name="Freeform 10" id="10" descr="Your startup LOGO"/>
          <p:cNvSpPr/>
          <p:nvPr/>
        </p:nvSpPr>
        <p:spPr>
          <a:xfrm flipH="false" flipV="false" rot="0">
            <a:off x="209900" y="66132"/>
            <a:ext cx="1980389" cy="1039879"/>
          </a:xfrm>
          <a:custGeom>
            <a:avLst/>
            <a:gdLst/>
            <a:ahLst/>
            <a:cxnLst/>
            <a:rect r="r" b="b" t="t" l="l"/>
            <a:pathLst>
              <a:path h="1039879" w="1980389">
                <a:moveTo>
                  <a:pt x="0" y="0"/>
                </a:moveTo>
                <a:lnTo>
                  <a:pt x="1980389" y="0"/>
                </a:lnTo>
                <a:lnTo>
                  <a:pt x="1980389" y="1039879"/>
                </a:lnTo>
                <a:lnTo>
                  <a:pt x="0" y="10398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18509" y="-32838"/>
            <a:ext cx="2163170" cy="1173311"/>
            <a:chOff x="0" y="0"/>
            <a:chExt cx="2909515" cy="157813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909515" cy="1578132"/>
            </a:xfrm>
            <a:custGeom>
              <a:avLst/>
              <a:gdLst/>
              <a:ahLst/>
              <a:cxnLst/>
              <a:rect r="r" b="b" t="t" l="l"/>
              <a:pathLst>
                <a:path h="1578132" w="2909515">
                  <a:moveTo>
                    <a:pt x="0" y="0"/>
                  </a:moveTo>
                  <a:lnTo>
                    <a:pt x="2909515" y="0"/>
                  </a:lnTo>
                  <a:lnTo>
                    <a:pt x="2909515" y="1578132"/>
                  </a:lnTo>
                  <a:lnTo>
                    <a:pt x="0" y="15781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2909515" cy="163528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856"/>
                </a:lnSpc>
              </a:pPr>
              <a:r>
                <a:rPr lang="en-US" sz="2380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Ignite Minds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588000" y="-143347"/>
            <a:ext cx="2434618" cy="1237499"/>
            <a:chOff x="0" y="0"/>
            <a:chExt cx="3882762" cy="1973580"/>
          </a:xfrm>
        </p:grpSpPr>
        <p:sp>
          <p:nvSpPr>
            <p:cNvPr name="Freeform 15" id="15" descr="https://www.sih.gov.in/img1/SIH-Logo.png"/>
            <p:cNvSpPr/>
            <p:nvPr/>
          </p:nvSpPr>
          <p:spPr>
            <a:xfrm flipH="false" flipV="false" rot="0">
              <a:off x="0" y="0"/>
              <a:ext cx="3882771" cy="1973580"/>
            </a:xfrm>
            <a:custGeom>
              <a:avLst/>
              <a:gdLst/>
              <a:ahLst/>
              <a:cxnLst/>
              <a:rect r="r" b="b" t="t" l="l"/>
              <a:pathLst>
                <a:path h="1973580" w="3882771">
                  <a:moveTo>
                    <a:pt x="0" y="0"/>
                  </a:moveTo>
                  <a:lnTo>
                    <a:pt x="3882771" y="0"/>
                  </a:lnTo>
                  <a:lnTo>
                    <a:pt x="3882771" y="1973580"/>
                  </a:lnTo>
                  <a:lnTo>
                    <a:pt x="0" y="19735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-37710" y="9442103"/>
            <a:ext cx="18288002" cy="844896"/>
            <a:chOff x="0" y="0"/>
            <a:chExt cx="24384002" cy="112652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4384000" cy="1126490"/>
            </a:xfrm>
            <a:custGeom>
              <a:avLst/>
              <a:gdLst/>
              <a:ahLst/>
              <a:cxnLst/>
              <a:rect r="r" b="b" t="t" l="l"/>
              <a:pathLst>
                <a:path h="112649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126490"/>
                  </a:lnTo>
                  <a:lnTo>
                    <a:pt x="0" y="1126490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512010" y="1106011"/>
            <a:ext cx="16747290" cy="9420351"/>
          </a:xfrm>
          <a:custGeom>
            <a:avLst/>
            <a:gdLst/>
            <a:ahLst/>
            <a:cxnLst/>
            <a:rect r="r" b="b" t="t" l="l"/>
            <a:pathLst>
              <a:path h="9420351" w="16747290">
                <a:moveTo>
                  <a:pt x="0" y="0"/>
                </a:moveTo>
                <a:lnTo>
                  <a:pt x="16747290" y="0"/>
                </a:lnTo>
                <a:lnTo>
                  <a:pt x="16747290" y="9420351"/>
                </a:lnTo>
                <a:lnTo>
                  <a:pt x="0" y="942035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844137" y="5599112"/>
            <a:ext cx="15284401" cy="6404092"/>
          </a:xfrm>
          <a:custGeom>
            <a:avLst/>
            <a:gdLst/>
            <a:ahLst/>
            <a:cxnLst/>
            <a:rect r="r" b="b" t="t" l="l"/>
            <a:pathLst>
              <a:path h="6404092" w="15284401">
                <a:moveTo>
                  <a:pt x="0" y="0"/>
                </a:moveTo>
                <a:lnTo>
                  <a:pt x="15284400" y="0"/>
                </a:lnTo>
                <a:lnTo>
                  <a:pt x="15284400" y="6404092"/>
                </a:lnTo>
                <a:lnTo>
                  <a:pt x="0" y="64040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9499" r="0" b="-39499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72300" y="9520242"/>
            <a:ext cx="4806000" cy="561976"/>
            <a:chOff x="0" y="0"/>
            <a:chExt cx="6408000" cy="74930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08000" cy="749301"/>
            </a:xfrm>
            <a:custGeom>
              <a:avLst/>
              <a:gdLst/>
              <a:ahLst/>
              <a:cxnLst/>
              <a:rect r="r" b="b" t="t" l="l"/>
              <a:pathLst>
                <a:path h="749301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64080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94660" y="378369"/>
            <a:ext cx="1877759" cy="1211008"/>
            <a:chOff x="0" y="0"/>
            <a:chExt cx="2503679" cy="1614678"/>
          </a:xfrm>
        </p:grpSpPr>
        <p:sp>
          <p:nvSpPr>
            <p:cNvPr name="Freeform 6" id="6" descr="Your startup LOGO"/>
            <p:cNvSpPr/>
            <p:nvPr/>
          </p:nvSpPr>
          <p:spPr>
            <a:xfrm flipH="false" flipV="false" rot="0">
              <a:off x="0" y="0"/>
              <a:ext cx="2503678" cy="1614678"/>
            </a:xfrm>
            <a:custGeom>
              <a:avLst/>
              <a:gdLst/>
              <a:ahLst/>
              <a:cxnLst/>
              <a:rect r="r" b="b" t="t" l="l"/>
              <a:pathLst>
                <a:path h="1614678" w="2503678">
                  <a:moveTo>
                    <a:pt x="0" y="807339"/>
                  </a:moveTo>
                  <a:cubicBezTo>
                    <a:pt x="0" y="361442"/>
                    <a:pt x="560451" y="0"/>
                    <a:pt x="1251839" y="0"/>
                  </a:cubicBezTo>
                  <a:cubicBezTo>
                    <a:pt x="1943227" y="0"/>
                    <a:pt x="2503678" y="361442"/>
                    <a:pt x="2503678" y="807339"/>
                  </a:cubicBezTo>
                  <a:cubicBezTo>
                    <a:pt x="2503678" y="1253236"/>
                    <a:pt x="1943227" y="1614678"/>
                    <a:pt x="1251839" y="1614678"/>
                  </a:cubicBezTo>
                  <a:cubicBezTo>
                    <a:pt x="560451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5819450" y="0"/>
            <a:ext cx="2253648" cy="1064055"/>
            <a:chOff x="0" y="0"/>
            <a:chExt cx="4756438" cy="2245741"/>
          </a:xfrm>
        </p:grpSpPr>
        <p:sp>
          <p:nvSpPr>
            <p:cNvPr name="Freeform 8" id="8" descr="https://www.sih.gov.in/img1/SIH-Logo.png"/>
            <p:cNvSpPr/>
            <p:nvPr/>
          </p:nvSpPr>
          <p:spPr>
            <a:xfrm flipH="false" flipV="false" rot="0">
              <a:off x="0" y="0"/>
              <a:ext cx="4756438" cy="2245741"/>
            </a:xfrm>
            <a:custGeom>
              <a:avLst/>
              <a:gdLst/>
              <a:ahLst/>
              <a:cxnLst/>
              <a:rect r="r" b="b" t="t" l="l"/>
              <a:pathLst>
                <a:path h="2245741" w="4756438">
                  <a:moveTo>
                    <a:pt x="0" y="0"/>
                  </a:moveTo>
                  <a:lnTo>
                    <a:pt x="4756438" y="0"/>
                  </a:lnTo>
                  <a:lnTo>
                    <a:pt x="4756438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3827" r="0" b="-3827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-959704" y="-792199"/>
            <a:ext cx="4357529" cy="4034224"/>
            <a:chOff x="0" y="0"/>
            <a:chExt cx="877938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77938" cy="812800"/>
            </a:xfrm>
            <a:custGeom>
              <a:avLst/>
              <a:gdLst/>
              <a:ahLst/>
              <a:cxnLst/>
              <a:rect r="r" b="b" t="t" l="l"/>
              <a:pathLst>
                <a:path h="812800" w="877938">
                  <a:moveTo>
                    <a:pt x="438969" y="0"/>
                  </a:moveTo>
                  <a:cubicBezTo>
                    <a:pt x="196533" y="0"/>
                    <a:pt x="0" y="181951"/>
                    <a:pt x="0" y="406400"/>
                  </a:cubicBezTo>
                  <a:cubicBezTo>
                    <a:pt x="0" y="630849"/>
                    <a:pt x="196533" y="812800"/>
                    <a:pt x="438969" y="812800"/>
                  </a:cubicBezTo>
                  <a:cubicBezTo>
                    <a:pt x="681405" y="812800"/>
                    <a:pt x="877938" y="630849"/>
                    <a:pt x="877938" y="406400"/>
                  </a:cubicBezTo>
                  <a:cubicBezTo>
                    <a:pt x="877938" y="181951"/>
                    <a:pt x="681405" y="0"/>
                    <a:pt x="438969" y="0"/>
                  </a:cubicBezTo>
                  <a:close/>
                </a:path>
              </a:pathLst>
            </a:custGeom>
            <a:solidFill>
              <a:srgbClr val="B4B4B6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82307" y="-104775"/>
              <a:ext cx="713325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2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579617" y="0"/>
            <a:ext cx="14422821" cy="10196935"/>
          </a:xfrm>
          <a:custGeom>
            <a:avLst/>
            <a:gdLst/>
            <a:ahLst/>
            <a:cxnLst/>
            <a:rect r="r" b="b" t="t" l="l"/>
            <a:pathLst>
              <a:path h="10196935" w="14422821">
                <a:moveTo>
                  <a:pt x="0" y="0"/>
                </a:moveTo>
                <a:lnTo>
                  <a:pt x="14422821" y="0"/>
                </a:lnTo>
                <a:lnTo>
                  <a:pt x="14422821" y="10196935"/>
                </a:lnTo>
                <a:lnTo>
                  <a:pt x="0" y="101969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53902" y="279057"/>
            <a:ext cx="1930317" cy="945855"/>
          </a:xfrm>
          <a:custGeom>
            <a:avLst/>
            <a:gdLst/>
            <a:ahLst/>
            <a:cxnLst/>
            <a:rect r="r" b="b" t="t" l="l"/>
            <a:pathLst>
              <a:path h="945855" w="1930317">
                <a:moveTo>
                  <a:pt x="0" y="0"/>
                </a:moveTo>
                <a:lnTo>
                  <a:pt x="1930317" y="0"/>
                </a:lnTo>
                <a:lnTo>
                  <a:pt x="1930317" y="945856"/>
                </a:lnTo>
                <a:lnTo>
                  <a:pt x="0" y="94585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4518422" y="-104775"/>
            <a:ext cx="9251156" cy="896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90"/>
              </a:lnSpc>
            </a:pPr>
            <a:r>
              <a:rPr lang="en-US" sz="5207" u="sng">
                <a:solidFill>
                  <a:srgbClr val="000000"/>
                </a:solidFill>
                <a:latin typeface="Yeseva One"/>
                <a:ea typeface="Yeseva One"/>
                <a:cs typeface="Yeseva One"/>
                <a:sym typeface="Yeseva One"/>
              </a:rPr>
              <a:t>FEASIBILITY AND VIABILITY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5790" y="357195"/>
            <a:ext cx="2166543" cy="706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7"/>
              </a:lnSpc>
            </a:pPr>
            <a:r>
              <a:rPr lang="en-US" b="true" sz="200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Ignite</a:t>
            </a:r>
          </a:p>
          <a:p>
            <a:pPr algn="ctr">
              <a:lnSpc>
                <a:spcPts val="2807"/>
              </a:lnSpc>
            </a:pPr>
            <a:r>
              <a:rPr lang="en-US" b="true" sz="2005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Minds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532143"/>
            <a:ext cx="18287999" cy="754856"/>
            <a:chOff x="0" y="0"/>
            <a:chExt cx="24383999" cy="10064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" y="-150019"/>
            <a:ext cx="16459200" cy="1793081"/>
            <a:chOff x="0" y="0"/>
            <a:chExt cx="21945600" cy="23907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945600" cy="2390775"/>
            </a:xfrm>
            <a:custGeom>
              <a:avLst/>
              <a:gdLst/>
              <a:ahLst/>
              <a:cxnLst/>
              <a:rect r="r" b="b" t="t" l="l"/>
              <a:pathLst>
                <a:path h="2390775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390775"/>
                  </a:lnTo>
                  <a:lnTo>
                    <a:pt x="0" y="23907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04775"/>
              <a:ext cx="21945600" cy="24955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sz="5400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IMPACT AND BENEFITS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972300" y="9520242"/>
            <a:ext cx="4806000" cy="561976"/>
            <a:chOff x="0" y="0"/>
            <a:chExt cx="6408000" cy="7493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408000" cy="749301"/>
            </a:xfrm>
            <a:custGeom>
              <a:avLst/>
              <a:gdLst/>
              <a:ahLst/>
              <a:cxnLst/>
              <a:rect r="r" b="b" t="t" l="l"/>
              <a:pathLst>
                <a:path h="749301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64080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82866" y="149891"/>
            <a:ext cx="1877759" cy="1193261"/>
            <a:chOff x="0" y="0"/>
            <a:chExt cx="2503679" cy="1591015"/>
          </a:xfrm>
        </p:grpSpPr>
        <p:sp>
          <p:nvSpPr>
            <p:cNvPr name="Freeform 11" id="11" descr="Your startup LOGO"/>
            <p:cNvSpPr/>
            <p:nvPr/>
          </p:nvSpPr>
          <p:spPr>
            <a:xfrm flipH="false" flipV="false" rot="0">
              <a:off x="0" y="0"/>
              <a:ext cx="2503678" cy="1591015"/>
            </a:xfrm>
            <a:custGeom>
              <a:avLst/>
              <a:gdLst/>
              <a:ahLst/>
              <a:cxnLst/>
              <a:rect r="r" b="b" t="t" l="l"/>
              <a:pathLst>
                <a:path h="1591015" w="2503678">
                  <a:moveTo>
                    <a:pt x="0" y="795507"/>
                  </a:moveTo>
                  <a:cubicBezTo>
                    <a:pt x="0" y="356145"/>
                    <a:pt x="560451" y="0"/>
                    <a:pt x="1251839" y="0"/>
                  </a:cubicBezTo>
                  <a:cubicBezTo>
                    <a:pt x="1943227" y="0"/>
                    <a:pt x="2503678" y="356145"/>
                    <a:pt x="2503678" y="795507"/>
                  </a:cubicBezTo>
                  <a:cubicBezTo>
                    <a:pt x="2503678" y="1234870"/>
                    <a:pt x="1943227" y="1591015"/>
                    <a:pt x="1251839" y="1591015"/>
                  </a:cubicBezTo>
                  <a:cubicBezTo>
                    <a:pt x="560451" y="1591015"/>
                    <a:pt x="0" y="1234870"/>
                    <a:pt x="0" y="795507"/>
                  </a:cubicBezTo>
                  <a:close/>
                </a:path>
              </a:pathLst>
            </a:custGeom>
            <a:solidFill>
              <a:srgbClr val="EEECE1"/>
            </a:solidFill>
          </p:spPr>
        </p:sp>
      </p:grpSp>
      <p:sp>
        <p:nvSpPr>
          <p:cNvPr name="Freeform 12" id="12" descr="Your startup LOGO"/>
          <p:cNvSpPr/>
          <p:nvPr/>
        </p:nvSpPr>
        <p:spPr>
          <a:xfrm flipH="false" flipV="false" rot="0">
            <a:off x="301205" y="122814"/>
            <a:ext cx="1859420" cy="1212311"/>
          </a:xfrm>
          <a:custGeom>
            <a:avLst/>
            <a:gdLst/>
            <a:ahLst/>
            <a:cxnLst/>
            <a:rect r="r" b="b" t="t" l="l"/>
            <a:pathLst>
              <a:path h="1212311" w="1859420">
                <a:moveTo>
                  <a:pt x="0" y="0"/>
                </a:moveTo>
                <a:lnTo>
                  <a:pt x="1859420" y="0"/>
                </a:lnTo>
                <a:lnTo>
                  <a:pt x="1859420" y="1212311"/>
                </a:lnTo>
                <a:lnTo>
                  <a:pt x="0" y="12123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475610" y="316456"/>
            <a:ext cx="1510610" cy="1018668"/>
            <a:chOff x="0" y="0"/>
            <a:chExt cx="2554515" cy="172261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54515" cy="1722618"/>
            </a:xfrm>
            <a:custGeom>
              <a:avLst/>
              <a:gdLst/>
              <a:ahLst/>
              <a:cxnLst/>
              <a:rect r="r" b="b" t="t" l="l"/>
              <a:pathLst>
                <a:path h="1722618" w="2554515">
                  <a:moveTo>
                    <a:pt x="0" y="0"/>
                  </a:moveTo>
                  <a:lnTo>
                    <a:pt x="2554515" y="0"/>
                  </a:lnTo>
                  <a:lnTo>
                    <a:pt x="2554515" y="1722618"/>
                  </a:lnTo>
                  <a:lnTo>
                    <a:pt x="0" y="1722618"/>
                  </a:lnTo>
                  <a:close/>
                </a:path>
              </a:pathLst>
            </a:custGeom>
            <a:solidFill>
              <a:srgbClr val="EEECE1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2554515" cy="177976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240"/>
                </a:lnSpc>
              </a:pPr>
              <a:r>
                <a:rPr lang="en-US" sz="2700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Ignite Minds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6090743" y="39404"/>
            <a:ext cx="2197257" cy="1116850"/>
            <a:chOff x="0" y="0"/>
            <a:chExt cx="4418203" cy="2245741"/>
          </a:xfrm>
        </p:grpSpPr>
        <p:sp>
          <p:nvSpPr>
            <p:cNvPr name="Freeform 17" id="17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0" y="1355768"/>
            <a:ext cx="8279092" cy="7902532"/>
          </a:xfrm>
          <a:custGeom>
            <a:avLst/>
            <a:gdLst/>
            <a:ahLst/>
            <a:cxnLst/>
            <a:rect r="r" b="b" t="t" l="l"/>
            <a:pathLst>
              <a:path h="7902532" w="8279092">
                <a:moveTo>
                  <a:pt x="0" y="0"/>
                </a:moveTo>
                <a:lnTo>
                  <a:pt x="8279092" y="0"/>
                </a:lnTo>
                <a:lnTo>
                  <a:pt x="8279092" y="7902532"/>
                </a:lnTo>
                <a:lnTo>
                  <a:pt x="0" y="79025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926" r="0" b="-3838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9276825" y="1355768"/>
            <a:ext cx="7912546" cy="8089430"/>
          </a:xfrm>
          <a:custGeom>
            <a:avLst/>
            <a:gdLst/>
            <a:ahLst/>
            <a:cxnLst/>
            <a:rect r="r" b="b" t="t" l="l"/>
            <a:pathLst>
              <a:path h="8089430" w="7912546">
                <a:moveTo>
                  <a:pt x="0" y="0"/>
                </a:moveTo>
                <a:lnTo>
                  <a:pt x="7912546" y="0"/>
                </a:lnTo>
                <a:lnTo>
                  <a:pt x="7912546" y="8089430"/>
                </a:lnTo>
                <a:lnTo>
                  <a:pt x="0" y="80894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792" t="0" r="-1972" b="-1495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532143"/>
            <a:ext cx="18287999" cy="754856"/>
            <a:chOff x="0" y="0"/>
            <a:chExt cx="24383999" cy="10064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14400" y="-150019"/>
            <a:ext cx="16459200" cy="1793081"/>
            <a:chOff x="0" y="0"/>
            <a:chExt cx="21945600" cy="23907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1945600" cy="2390775"/>
            </a:xfrm>
            <a:custGeom>
              <a:avLst/>
              <a:gdLst/>
              <a:ahLst/>
              <a:cxnLst/>
              <a:rect r="r" b="b" t="t" l="l"/>
              <a:pathLst>
                <a:path h="2390775" w="21945600">
                  <a:moveTo>
                    <a:pt x="0" y="0"/>
                  </a:moveTo>
                  <a:lnTo>
                    <a:pt x="21945600" y="0"/>
                  </a:lnTo>
                  <a:lnTo>
                    <a:pt x="21945600" y="2390775"/>
                  </a:lnTo>
                  <a:lnTo>
                    <a:pt x="0" y="23907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04775"/>
              <a:ext cx="21945600" cy="24955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6480"/>
                </a:lnSpc>
              </a:pPr>
              <a:r>
                <a:rPr lang="en-US" sz="5400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RESEARCH  AND REFERENCES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05840" y="4200514"/>
            <a:ext cx="13895070" cy="731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86777" indent="-295592" lvl="2">
              <a:lnSpc>
                <a:spcPts val="5040"/>
              </a:lnSpc>
              <a:buFont typeface="Arial"/>
              <a:buChar char="⚬"/>
            </a:pPr>
            <a:r>
              <a:rPr lang="en-US" sz="4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Details / Links of the reference and research work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6972300" y="9520242"/>
            <a:ext cx="4806000" cy="561976"/>
            <a:chOff x="0" y="0"/>
            <a:chExt cx="6408000" cy="7493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408000" cy="749301"/>
            </a:xfrm>
            <a:custGeom>
              <a:avLst/>
              <a:gdLst/>
              <a:ahLst/>
              <a:cxnLst/>
              <a:rect r="r" b="b" t="t" l="l"/>
              <a:pathLst>
                <a:path h="749301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64080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494660" y="378369"/>
            <a:ext cx="1877759" cy="1211008"/>
            <a:chOff x="0" y="0"/>
            <a:chExt cx="2503679" cy="1614678"/>
          </a:xfrm>
        </p:grpSpPr>
        <p:sp>
          <p:nvSpPr>
            <p:cNvPr name="Freeform 12" id="12" descr="Your startup LOGO"/>
            <p:cNvSpPr/>
            <p:nvPr/>
          </p:nvSpPr>
          <p:spPr>
            <a:xfrm flipH="false" flipV="false" rot="0">
              <a:off x="0" y="0"/>
              <a:ext cx="2503678" cy="1614678"/>
            </a:xfrm>
            <a:custGeom>
              <a:avLst/>
              <a:gdLst/>
              <a:ahLst/>
              <a:cxnLst/>
              <a:rect r="r" b="b" t="t" l="l"/>
              <a:pathLst>
                <a:path h="1614678" w="2503678">
                  <a:moveTo>
                    <a:pt x="0" y="807339"/>
                  </a:moveTo>
                  <a:cubicBezTo>
                    <a:pt x="0" y="361442"/>
                    <a:pt x="560451" y="0"/>
                    <a:pt x="1251839" y="0"/>
                  </a:cubicBezTo>
                  <a:cubicBezTo>
                    <a:pt x="1943227" y="0"/>
                    <a:pt x="2503678" y="361442"/>
                    <a:pt x="2503678" y="807339"/>
                  </a:cubicBezTo>
                  <a:cubicBezTo>
                    <a:pt x="2503678" y="1253236"/>
                    <a:pt x="1943227" y="1614678"/>
                    <a:pt x="1251839" y="1614678"/>
                  </a:cubicBezTo>
                  <a:cubicBezTo>
                    <a:pt x="560451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 descr="Your startup LOGO"/>
          <p:cNvSpPr/>
          <p:nvPr/>
        </p:nvSpPr>
        <p:spPr>
          <a:xfrm flipH="false" flipV="false" rot="0">
            <a:off x="475610" y="359319"/>
            <a:ext cx="1915859" cy="1249108"/>
          </a:xfrm>
          <a:custGeom>
            <a:avLst/>
            <a:gdLst/>
            <a:ahLst/>
            <a:cxnLst/>
            <a:rect r="r" b="b" t="t" l="l"/>
            <a:pathLst>
              <a:path h="1249108" w="1915859">
                <a:moveTo>
                  <a:pt x="0" y="0"/>
                </a:moveTo>
                <a:lnTo>
                  <a:pt x="1915859" y="0"/>
                </a:lnTo>
                <a:lnTo>
                  <a:pt x="1915859" y="1249108"/>
                </a:lnTo>
                <a:lnTo>
                  <a:pt x="0" y="124910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475610" y="316456"/>
            <a:ext cx="1915886" cy="1291964"/>
            <a:chOff x="0" y="0"/>
            <a:chExt cx="2554515" cy="17226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554515" cy="1722618"/>
            </a:xfrm>
            <a:custGeom>
              <a:avLst/>
              <a:gdLst/>
              <a:ahLst/>
              <a:cxnLst/>
              <a:rect r="r" b="b" t="t" l="l"/>
              <a:pathLst>
                <a:path h="1722618" w="2554515">
                  <a:moveTo>
                    <a:pt x="0" y="0"/>
                  </a:moveTo>
                  <a:lnTo>
                    <a:pt x="2554515" y="0"/>
                  </a:lnTo>
                  <a:lnTo>
                    <a:pt x="2554515" y="1722618"/>
                  </a:lnTo>
                  <a:lnTo>
                    <a:pt x="0" y="17226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2554515" cy="1779768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240"/>
                </a:lnSpc>
              </a:pPr>
              <a:r>
                <a:rPr lang="en-US" sz="2700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Your Team Name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4762049" y="85645"/>
            <a:ext cx="3313652" cy="1684306"/>
            <a:chOff x="0" y="0"/>
            <a:chExt cx="4418203" cy="2245741"/>
          </a:xfrm>
        </p:grpSpPr>
        <p:sp>
          <p:nvSpPr>
            <p:cNvPr name="Freeform 18" id="18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532143"/>
            <a:ext cx="18287999" cy="754856"/>
            <a:chOff x="0" y="0"/>
            <a:chExt cx="24383999" cy="10064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972300" y="9520242"/>
            <a:ext cx="4806000" cy="561976"/>
            <a:chOff x="0" y="0"/>
            <a:chExt cx="6408000" cy="7493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408000" cy="749301"/>
            </a:xfrm>
            <a:custGeom>
              <a:avLst/>
              <a:gdLst/>
              <a:ahLst/>
              <a:cxnLst/>
              <a:rect r="r" b="b" t="t" l="l"/>
              <a:pathLst>
                <a:path h="749301" w="6408000">
                  <a:moveTo>
                    <a:pt x="0" y="0"/>
                  </a:moveTo>
                  <a:lnTo>
                    <a:pt x="6408000" y="0"/>
                  </a:lnTo>
                  <a:lnTo>
                    <a:pt x="6408000" y="749301"/>
                  </a:lnTo>
                  <a:lnTo>
                    <a:pt x="0" y="7493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6408000" cy="768351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2160"/>
                </a:lnSpc>
              </a:pPr>
              <a:r>
                <a:rPr lang="en-US" sz="1800">
                  <a:solidFill>
                    <a:srgbClr val="FFFFFF"/>
                  </a:solidFill>
                  <a:latin typeface="Arimo"/>
                  <a:ea typeface="Arimo"/>
                  <a:cs typeface="Arimo"/>
                  <a:sym typeface="Arimo"/>
                </a:rPr>
                <a:t>@SIH Idea submission- Template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28575" y="2657973"/>
            <a:ext cx="18345150" cy="6535960"/>
          </a:xfrm>
          <a:custGeom>
            <a:avLst/>
            <a:gdLst/>
            <a:ahLst/>
            <a:cxnLst/>
            <a:rect r="r" b="b" t="t" l="l"/>
            <a:pathLst>
              <a:path h="6535960" w="18345150">
                <a:moveTo>
                  <a:pt x="0" y="0"/>
                </a:moveTo>
                <a:lnTo>
                  <a:pt x="18345150" y="0"/>
                </a:lnTo>
                <a:lnTo>
                  <a:pt x="18345150" y="6535960"/>
                </a:lnTo>
                <a:lnTo>
                  <a:pt x="0" y="653596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43173" y="2937931"/>
            <a:ext cx="17464254" cy="5995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70071" indent="-190024" lvl="2">
              <a:lnSpc>
                <a:spcPts val="2916"/>
              </a:lnSpc>
              <a:buAutoNum type="arabicPeriod" startAt="1"/>
            </a:pPr>
            <a:r>
              <a:rPr lang="en-US" b="true" sz="27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Kindly keep the maximum slides limit up to six </a:t>
            </a:r>
            <a:r>
              <a:rPr lang="en-US" b="true" sz="2700">
                <a:solidFill>
                  <a:srgbClr val="C00000"/>
                </a:solidFill>
                <a:latin typeface="Arial Bold"/>
                <a:ea typeface="Arial Bold"/>
                <a:cs typeface="Arial Bold"/>
                <a:sym typeface="Arial Bold"/>
              </a:rPr>
              <a:t>(6). </a:t>
            </a:r>
            <a:r>
              <a:rPr lang="en-US" b="true" sz="27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( Including the title slide) </a:t>
            </a:r>
          </a:p>
          <a:p>
            <a:pPr algn="just" marL="570071" indent="-190024" lvl="2">
              <a:lnSpc>
                <a:spcPts val="2916"/>
              </a:lnSpc>
              <a:buAutoNum type="arabicPeriod" startAt="1"/>
            </a:pPr>
            <a:r>
              <a:rPr lang="en-US" b="true" sz="27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Try to avoid paragraphs and post your idea in points /diagrams / Infographics /pictures </a:t>
            </a:r>
          </a:p>
          <a:p>
            <a:pPr algn="just" marL="570071" indent="-190024" lvl="2">
              <a:lnSpc>
                <a:spcPts val="2916"/>
              </a:lnSpc>
              <a:buAutoNum type="arabicPeriod" startAt="1"/>
            </a:pPr>
            <a:r>
              <a:rPr lang="en-US" b="true" sz="27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Keep your explanation precise and easy to understand</a:t>
            </a:r>
          </a:p>
          <a:p>
            <a:pPr algn="just" marL="570071" indent="-190024" lvl="2">
              <a:lnSpc>
                <a:spcPts val="2916"/>
              </a:lnSpc>
              <a:buAutoNum type="arabicPeriod" startAt="1"/>
            </a:pPr>
            <a:r>
              <a:rPr lang="en-US" b="true" sz="27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Idea should be unique and novel. </a:t>
            </a:r>
          </a:p>
          <a:p>
            <a:pPr algn="just" marL="570071" indent="-190024" lvl="2">
              <a:lnSpc>
                <a:spcPts val="2916"/>
              </a:lnSpc>
              <a:buAutoNum type="arabicPeriod" startAt="1"/>
            </a:pPr>
            <a:r>
              <a:rPr lang="en-US" b="true" sz="27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You can only use provided template for making the PPT without changing the idea details pointers (mentioned in previous slides).</a:t>
            </a:r>
          </a:p>
          <a:p>
            <a:pPr algn="just" marL="570071" indent="-190024" lvl="2">
              <a:lnSpc>
                <a:spcPts val="2916"/>
              </a:lnSpc>
              <a:buAutoNum type="arabicPeriod" startAt="1"/>
            </a:pPr>
            <a:r>
              <a:rPr lang="en-US" b="true" sz="27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You need to save the file in PDF and upload the same on portal. No PPT, Word Doc or any other format will be supported.</a:t>
            </a:r>
          </a:p>
          <a:p>
            <a:pPr algn="just" marL="570071" indent="-190024" lvl="2">
              <a:lnSpc>
                <a:spcPts val="2916"/>
              </a:lnSpc>
            </a:pPr>
          </a:p>
          <a:p>
            <a:pPr algn="just" marL="570071" indent="-190024" lvl="2">
              <a:lnSpc>
                <a:spcPts val="2916"/>
              </a:lnSpc>
            </a:pPr>
            <a:r>
              <a:rPr lang="en-US" b="true" sz="2700">
                <a:solidFill>
                  <a:srgbClr val="C00000"/>
                </a:solidFill>
                <a:latin typeface="Arial Bold"/>
                <a:ea typeface="Arial Bold"/>
                <a:cs typeface="Arial Bold"/>
                <a:sym typeface="Arial Bold"/>
              </a:rPr>
              <a:t>Note - You can delete this slide (Important Pointers) when you upload the details of your idea on SIH portal.</a:t>
            </a:r>
          </a:p>
          <a:p>
            <a:pPr algn="just" marL="570071" indent="-190024" lvl="2">
              <a:lnSpc>
                <a:spcPts val="2916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181496" y="-3231"/>
            <a:ext cx="12432930" cy="1087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 b="true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IMPORTANT INSTRUCTIONS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4954" y="1837620"/>
            <a:ext cx="14153606" cy="401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16"/>
              </a:lnSpc>
            </a:pPr>
            <a:r>
              <a:rPr lang="en-US" sz="27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Please ensure below pointers are met while submitting the Idea PPT: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4762049" y="85645"/>
            <a:ext cx="3313652" cy="1684306"/>
            <a:chOff x="0" y="0"/>
            <a:chExt cx="4418203" cy="2245741"/>
          </a:xfrm>
        </p:grpSpPr>
        <p:sp>
          <p:nvSpPr>
            <p:cNvPr name="Freeform 12" id="12" descr="https://www.sih.gov.in/img1/SIH-Logo.png"/>
            <p:cNvSpPr/>
            <p:nvPr/>
          </p:nvSpPr>
          <p:spPr>
            <a:xfrm flipH="false" flipV="false" rot="0">
              <a:off x="0" y="0"/>
              <a:ext cx="4418203" cy="2245741"/>
            </a:xfrm>
            <a:custGeom>
              <a:avLst/>
              <a:gdLst/>
              <a:ahLst/>
              <a:cxnLst/>
              <a:rect r="r" b="b" t="t" l="l"/>
              <a:pathLst>
                <a:path h="2245741" w="4418203">
                  <a:moveTo>
                    <a:pt x="0" y="0"/>
                  </a:moveTo>
                  <a:lnTo>
                    <a:pt x="4418203" y="0"/>
                  </a:lnTo>
                  <a:lnTo>
                    <a:pt x="4418203" y="2245741"/>
                  </a:lnTo>
                  <a:lnTo>
                    <a:pt x="0" y="224574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DAGzkwzRHtU</dc:identifier>
  <dcterms:modified xsi:type="dcterms:W3CDTF">2011-08-01T06:04:30Z</dcterms:modified>
  <cp:revision>1</cp:revision>
  <dc:title>SIH.pptx.pptx</dc:title>
</cp:coreProperties>
</file>

<file path=docProps/thumbnail.jpeg>
</file>